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1"/>
  </p:notesMasterIdLst>
  <p:sldIdLst>
    <p:sldId id="257" r:id="rId2"/>
    <p:sldId id="258" r:id="rId3"/>
    <p:sldId id="259" r:id="rId4"/>
    <p:sldId id="261" r:id="rId5"/>
    <p:sldId id="264" r:id="rId6"/>
    <p:sldId id="262" r:id="rId7"/>
    <p:sldId id="266" r:id="rId8"/>
    <p:sldId id="263" r:id="rId9"/>
    <p:sldId id="260" r:id="rId1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50"/>
    <p:restoredTop sz="94586"/>
  </p:normalViewPr>
  <p:slideViewPr>
    <p:cSldViewPr snapToGrid="0" snapToObjects="1">
      <p:cViewPr varScale="1">
        <p:scale>
          <a:sx n="108" d="100"/>
          <a:sy n="108" d="100"/>
        </p:scale>
        <p:origin x="11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121D93-8BF7-6744-AC8A-F4A95F77450F}" type="datetimeFigureOut">
              <a:rPr kumimoji="1" lang="ko-KR" altLang="en-US" smtClean="0"/>
              <a:t>2016. 4. 30.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A64D6E-C589-8B49-BB38-728BDBF2CDD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2166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8EDC7-79F1-CC43-A3BD-FC7A67289AC0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2239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99D5-E747-AB44-A3C1-21DE67B4A503}" type="datetimeFigureOut">
              <a:rPr kumimoji="1" lang="ko-KR" altLang="en-US" smtClean="0"/>
              <a:t>2016. 4. 30.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CF271-36B7-0E44-BA10-982C2AE4E3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6448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99D5-E747-AB44-A3C1-21DE67B4A503}" type="datetimeFigureOut">
              <a:rPr kumimoji="1" lang="ko-KR" altLang="en-US" smtClean="0"/>
              <a:t>2016. 4. 30.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CF271-36B7-0E44-BA10-982C2AE4E3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8093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99D5-E747-AB44-A3C1-21DE67B4A503}" type="datetimeFigureOut">
              <a:rPr kumimoji="1" lang="ko-KR" altLang="en-US" smtClean="0"/>
              <a:t>2016. 4. 30.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CF271-36B7-0E44-BA10-982C2AE4E3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6679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99D5-E747-AB44-A3C1-21DE67B4A503}" type="datetimeFigureOut">
              <a:rPr kumimoji="1" lang="ko-KR" altLang="en-US" smtClean="0"/>
              <a:t>2016. 4. 30.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CF271-36B7-0E44-BA10-982C2AE4E3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619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99D5-E747-AB44-A3C1-21DE67B4A503}" type="datetimeFigureOut">
              <a:rPr kumimoji="1" lang="ko-KR" altLang="en-US" smtClean="0"/>
              <a:t>2016. 4. 30.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CF271-36B7-0E44-BA10-982C2AE4E3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9413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99D5-E747-AB44-A3C1-21DE67B4A503}" type="datetimeFigureOut">
              <a:rPr kumimoji="1" lang="ko-KR" altLang="en-US" smtClean="0"/>
              <a:t>2016. 4. 30.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CF271-36B7-0E44-BA10-982C2AE4E3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5723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99D5-E747-AB44-A3C1-21DE67B4A503}" type="datetimeFigureOut">
              <a:rPr kumimoji="1" lang="ko-KR" altLang="en-US" smtClean="0"/>
              <a:t>2016. 4. 30.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CF271-36B7-0E44-BA10-982C2AE4E3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8219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99D5-E747-AB44-A3C1-21DE67B4A503}" type="datetimeFigureOut">
              <a:rPr kumimoji="1" lang="ko-KR" altLang="en-US" smtClean="0"/>
              <a:t>2016. 4. 30.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CF271-36B7-0E44-BA10-982C2AE4E3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3207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99D5-E747-AB44-A3C1-21DE67B4A503}" type="datetimeFigureOut">
              <a:rPr kumimoji="1" lang="ko-KR" altLang="en-US" smtClean="0"/>
              <a:t>2016. 4. 30.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CF271-36B7-0E44-BA10-982C2AE4E3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9270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99D5-E747-AB44-A3C1-21DE67B4A503}" type="datetimeFigureOut">
              <a:rPr kumimoji="1" lang="ko-KR" altLang="en-US" smtClean="0"/>
              <a:t>2016. 4. 30.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CF271-36B7-0E44-BA10-982C2AE4E3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4863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99D5-E747-AB44-A3C1-21DE67B4A503}" type="datetimeFigureOut">
              <a:rPr kumimoji="1" lang="ko-KR" altLang="en-US" smtClean="0"/>
              <a:t>2016. 4. 30.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CF271-36B7-0E44-BA10-982C2AE4E3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367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599D5-E747-AB44-A3C1-21DE67B4A503}" type="datetimeFigureOut">
              <a:rPr kumimoji="1" lang="ko-KR" altLang="en-US" smtClean="0"/>
              <a:t>2016. 4. 30.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2CF271-36B7-0E44-BA10-982C2AE4E3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11675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vlab.postech.ac.kr/research/mdnet/" TargetMode="External"/><Relationship Id="rId4" Type="http://schemas.openxmlformats.org/officeDocument/2006/relationships/hyperlink" Target="http://www.votchallenge.net/vot2015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zYM7G5qd090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otchallenge.net/vot2015" TargetMode="External"/><Relationship Id="rId4" Type="http://schemas.openxmlformats.org/officeDocument/2006/relationships/hyperlink" Target="http://deeplearningkit.org/" TargetMode="External"/><Relationship Id="rId5" Type="http://schemas.openxmlformats.org/officeDocument/2006/relationships/hyperlink" Target="https://github.com/clementfarabet/torch-ios" TargetMode="External"/><Relationship Id="rId6" Type="http://schemas.openxmlformats.org/officeDocument/2006/relationships/hyperlink" Target="https://github.com/HyeonseobNam/MDNe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csweb.ucsd.edu/~yuw176/report/ECE273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 b="1" dirty="0" smtClean="0">
                <a:solidFill>
                  <a:schemeClr val="accent4"/>
                </a:solidFill>
              </a:rPr>
              <a:t/>
            </a:r>
            <a:br>
              <a:rPr kumimoji="1" lang="en-US" altLang="ko-KR" sz="4000" b="1" dirty="0" smtClean="0">
                <a:solidFill>
                  <a:schemeClr val="accent4"/>
                </a:solidFill>
              </a:rPr>
            </a:br>
            <a:r>
              <a:rPr kumimoji="1" lang="en-US" altLang="ko-KR" sz="4000" b="1" dirty="0" smtClean="0">
                <a:solidFill>
                  <a:schemeClr val="accent4"/>
                </a:solidFill>
              </a:rPr>
              <a:t>Embedded</a:t>
            </a:r>
            <a:r>
              <a:rPr kumimoji="1" lang="en-US" altLang="ko-KR" sz="4000" dirty="0" smtClean="0"/>
              <a:t> Learning Multi-Domain Convolutional Neural Networks for Visual Tracking</a:t>
            </a:r>
            <a:endParaRPr kumimoji="1" lang="ko-KR" altLang="en-US" sz="5400" dirty="0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143000" y="4104546"/>
            <a:ext cx="6858000" cy="1655762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ko-KR" sz="2800" dirty="0" smtClean="0"/>
              <a:t>High-level Design</a:t>
            </a:r>
            <a:endParaRPr kumimoji="1" lang="en-US" altLang="ko-KR" sz="2800" dirty="0" smtClean="0"/>
          </a:p>
          <a:p>
            <a:endParaRPr kumimoji="1" lang="en-US" altLang="ko-KR" sz="2800" dirty="0" smtClean="0"/>
          </a:p>
          <a:p>
            <a:r>
              <a:rPr kumimoji="1" lang="en-US" altLang="ko-KR" sz="2000" dirty="0" smtClean="0"/>
              <a:t>20080650 CSE </a:t>
            </a:r>
          </a:p>
          <a:p>
            <a:r>
              <a:rPr kumimoji="1" lang="en-US" altLang="ko-KR" sz="2000" dirty="0" smtClean="0"/>
              <a:t>Jeongbin Choe</a:t>
            </a:r>
          </a:p>
          <a:p>
            <a:r>
              <a:rPr kumimoji="1" lang="en-US" altLang="ko-KR" sz="2000" dirty="0" smtClean="0"/>
              <a:t>Advisor: Prof. </a:t>
            </a:r>
            <a:r>
              <a:rPr kumimoji="1" lang="en-US" altLang="ko-KR" sz="2000" dirty="0" err="1" smtClean="0"/>
              <a:t>Bohyung</a:t>
            </a:r>
            <a:r>
              <a:rPr kumimoji="1" lang="en-US" altLang="ko-KR" sz="2000" dirty="0" smtClean="0"/>
              <a:t> Han (CV Lab)</a:t>
            </a:r>
            <a:endParaRPr kumimoji="1" lang="ko-KR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7235963" y="814586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smtClean="0"/>
              <a:t>CSED499I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55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267590"/>
            <a:ext cx="7886700" cy="1325563"/>
          </a:xfrm>
        </p:spPr>
        <p:txBody>
          <a:bodyPr/>
          <a:lstStyle/>
          <a:p>
            <a:r>
              <a:rPr kumimoji="1" lang="en-US" altLang="ko-KR" dirty="0" smtClean="0"/>
              <a:t>Introduction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728089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kumimoji="1" lang="en-US" altLang="ko-KR" dirty="0" smtClean="0">
                <a:hlinkClick r:id="rId3"/>
              </a:rPr>
              <a:t>Multi-Domain Network</a:t>
            </a:r>
            <a:r>
              <a:rPr kumimoji="1" lang="en-US" altLang="ko-KR" dirty="0" smtClean="0"/>
              <a:t> (</a:t>
            </a:r>
            <a:r>
              <a:rPr kumimoji="1" lang="en-US" altLang="ko-KR" i="1" dirty="0" err="1" smtClean="0"/>
              <a:t>MDNet</a:t>
            </a:r>
            <a:r>
              <a:rPr kumimoji="1" lang="en-US" altLang="ko-KR" dirty="0" smtClean="0"/>
              <a:t>)</a:t>
            </a:r>
          </a:p>
          <a:p>
            <a:pPr lvl="1"/>
            <a:r>
              <a:rPr lang="en-US" altLang="ko-KR" dirty="0" smtClean="0"/>
              <a:t>Consists of shared CNN layers and multiple branches of domain-specific layers</a:t>
            </a:r>
          </a:p>
          <a:p>
            <a:pPr lvl="1"/>
            <a:r>
              <a:rPr lang="en-US" altLang="ko-KR" dirty="0" smtClean="0"/>
              <a:t>MATLAB based framework</a:t>
            </a:r>
          </a:p>
          <a:p>
            <a:pPr lvl="1"/>
            <a:r>
              <a:rPr kumimoji="1" lang="en-US" altLang="ko-KR" dirty="0"/>
              <a:t>The </a:t>
            </a:r>
            <a:r>
              <a:rPr kumimoji="1" lang="en-US" altLang="ko-KR" dirty="0" smtClean="0"/>
              <a:t>winner of</a:t>
            </a:r>
            <a:r>
              <a:rPr kumimoji="1" lang="en-US" altLang="ko-KR" dirty="0" smtClean="0">
                <a:solidFill>
                  <a:schemeClr val="accent4"/>
                </a:solidFill>
              </a:rPr>
              <a:t> </a:t>
            </a:r>
            <a:r>
              <a:rPr kumimoji="1" lang="en-US" altLang="ko-KR" dirty="0">
                <a:solidFill>
                  <a:schemeClr val="accent4"/>
                </a:solidFill>
              </a:rPr>
              <a:t> </a:t>
            </a:r>
            <a:r>
              <a:rPr kumimoji="1" lang="en-US" altLang="ko-KR" dirty="0">
                <a:solidFill>
                  <a:schemeClr val="accent4"/>
                </a:solidFill>
                <a:hlinkClick r:id="rId4"/>
              </a:rPr>
              <a:t>The VOT2015 </a:t>
            </a:r>
            <a:r>
              <a:rPr kumimoji="1" lang="en-US" altLang="ko-KR" dirty="0" smtClean="0">
                <a:solidFill>
                  <a:schemeClr val="accent4"/>
                </a:solidFill>
                <a:hlinkClick r:id="rId4"/>
              </a:rPr>
              <a:t>Challenge</a:t>
            </a:r>
            <a:endParaRPr kumimoji="1" lang="en-US" altLang="ko-KR" dirty="0" smtClean="0">
              <a:solidFill>
                <a:schemeClr val="accent4"/>
              </a:solidFill>
            </a:endParaRPr>
          </a:p>
          <a:p>
            <a:pPr lvl="2"/>
            <a:r>
              <a:rPr kumimoji="1" lang="en-US" altLang="ko-KR" dirty="0" smtClean="0"/>
              <a:t>Performed 1 fps with 8 cores Intel Xeon CPU + NVIDIA Tesla</a:t>
            </a:r>
          </a:p>
          <a:p>
            <a:endParaRPr kumimoji="1" lang="en-US" altLang="ko-KR" dirty="0" smtClean="0"/>
          </a:p>
          <a:p>
            <a:r>
              <a:rPr kumimoji="1" lang="en-US" altLang="ko-KR" dirty="0" smtClean="0">
                <a:solidFill>
                  <a:schemeClr val="accent4"/>
                </a:solidFill>
              </a:rPr>
              <a:t>Project Goal</a:t>
            </a:r>
          </a:p>
          <a:p>
            <a:pPr lvl="1"/>
            <a:r>
              <a:rPr kumimoji="1" lang="en-US" altLang="ko-KR" dirty="0" smtClean="0"/>
              <a:t>Port </a:t>
            </a:r>
            <a:r>
              <a:rPr kumimoji="1" lang="en-US" altLang="ko-KR" i="1" dirty="0" err="1" smtClean="0"/>
              <a:t>MDNet</a:t>
            </a:r>
            <a:r>
              <a:rPr kumimoji="1" lang="en-US" altLang="ko-KR" dirty="0" smtClean="0"/>
              <a:t> to iPhone 6+ and optimize its performances</a:t>
            </a:r>
          </a:p>
          <a:p>
            <a:pPr lvl="1"/>
            <a:r>
              <a:rPr kumimoji="1" lang="en-US" altLang="ko-KR" dirty="0"/>
              <a:t>Implement </a:t>
            </a:r>
            <a:r>
              <a:rPr kumimoji="1" lang="en-US" altLang="ko-KR" i="1" dirty="0" err="1"/>
              <a:t>MDNet</a:t>
            </a:r>
            <a:r>
              <a:rPr kumimoji="1" lang="en-US" altLang="ko-KR" dirty="0"/>
              <a:t> based real-time learning and object </a:t>
            </a:r>
            <a:r>
              <a:rPr kumimoji="1" lang="en-US" altLang="ko-KR" dirty="0" smtClean="0"/>
              <a:t>tracking </a:t>
            </a:r>
            <a:r>
              <a:rPr kumimoji="1" lang="en-US" altLang="ko-KR" dirty="0" smtClean="0"/>
              <a:t>application</a:t>
            </a:r>
          </a:p>
          <a:p>
            <a:pPr lvl="1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047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267590"/>
            <a:ext cx="7886700" cy="1325563"/>
          </a:xfrm>
        </p:spPr>
        <p:txBody>
          <a:bodyPr/>
          <a:lstStyle/>
          <a:p>
            <a:r>
              <a:rPr kumimoji="1" lang="en-US" altLang="ko-KR" dirty="0" smtClean="0"/>
              <a:t>Requirements Summary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728088"/>
            <a:ext cx="7886700" cy="4726499"/>
          </a:xfrm>
        </p:spPr>
        <p:txBody>
          <a:bodyPr>
            <a:noAutofit/>
          </a:bodyPr>
          <a:lstStyle/>
          <a:p>
            <a:r>
              <a:rPr kumimoji="1" lang="en-US" altLang="ko-KR" dirty="0" smtClean="0"/>
              <a:t>Embedded </a:t>
            </a:r>
            <a:r>
              <a:rPr kumimoji="1" lang="en-US" altLang="ko-KR" i="1" dirty="0" err="1" smtClean="0"/>
              <a:t>MDNet</a:t>
            </a:r>
            <a:endParaRPr kumimoji="1" lang="en-US" altLang="ko-KR" i="1" dirty="0" smtClean="0"/>
          </a:p>
          <a:p>
            <a:pPr lvl="1"/>
            <a:r>
              <a:rPr kumimoji="1" lang="en-US" altLang="ko-KR" dirty="0" smtClean="0"/>
              <a:t>Performs visual tracking on iPhone 6+ with targets used in </a:t>
            </a:r>
            <a:r>
              <a:rPr kumimoji="1" lang="en-US" altLang="ko-KR" dirty="0" smtClean="0"/>
              <a:t>VOT2015 </a:t>
            </a:r>
            <a:r>
              <a:rPr kumimoji="1" lang="en-US" altLang="ko-KR" dirty="0" smtClean="0"/>
              <a:t>challenges</a:t>
            </a:r>
          </a:p>
          <a:p>
            <a:pPr lvl="1"/>
            <a:r>
              <a:rPr kumimoji="1" lang="en-US" altLang="ko-KR" dirty="0" smtClean="0"/>
              <a:t>Keeps at least 1 fps</a:t>
            </a:r>
          </a:p>
          <a:p>
            <a:pPr lvl="1"/>
            <a:r>
              <a:rPr kumimoji="1" lang="en-US" altLang="ko-KR" dirty="0" smtClean="0">
                <a:hlinkClick r:id="rId2"/>
              </a:rPr>
              <a:t>YouTube</a:t>
            </a:r>
            <a:endParaRPr kumimoji="1" lang="en-US" altLang="ko-KR" dirty="0"/>
          </a:p>
          <a:p>
            <a:pPr lvl="1"/>
            <a:endParaRPr kumimoji="1" lang="en-US" altLang="ko-KR" dirty="0" smtClean="0"/>
          </a:p>
          <a:p>
            <a:r>
              <a:rPr kumimoji="1" lang="en-US" altLang="ko-KR" dirty="0" smtClean="0"/>
              <a:t>Real-time Application</a:t>
            </a:r>
          </a:p>
          <a:p>
            <a:pPr lvl="1"/>
            <a:r>
              <a:rPr kumimoji="1" lang="en-US" altLang="ko-KR" dirty="0" smtClean="0"/>
              <a:t>Requires user to teach the neural networks with objects detected by scanning around with a camera</a:t>
            </a:r>
          </a:p>
          <a:p>
            <a:pPr lvl="1"/>
            <a:r>
              <a:rPr kumimoji="1" lang="en-US" altLang="ko-KR" dirty="0" smtClean="0"/>
              <a:t>After training, performs real-time visual tracking through the </a:t>
            </a:r>
            <a:r>
              <a:rPr kumimoji="1" lang="en-US" altLang="ko-KR" dirty="0" smtClean="0"/>
              <a:t>camera</a:t>
            </a:r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4085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221757" y="1287331"/>
            <a:ext cx="1754106" cy="183390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400" dirty="0" smtClean="0"/>
              <a:t>{</a:t>
            </a:r>
          </a:p>
          <a:p>
            <a:r>
              <a:rPr kumimoji="1" lang="en-US" altLang="ko-KR" sz="1400" dirty="0"/>
              <a:t> </a:t>
            </a:r>
            <a:r>
              <a:rPr kumimoji="1" lang="en-US" altLang="ko-KR" sz="1400" dirty="0" smtClean="0"/>
              <a:t> “</a:t>
            </a:r>
            <a:r>
              <a:rPr kumimoji="1" lang="en-US" altLang="ko-KR" sz="1400" dirty="0" err="1" smtClean="0"/>
              <a:t>pooling_param</a:t>
            </a:r>
            <a:r>
              <a:rPr kumimoji="1" lang="en-US" altLang="ko-KR" sz="1400" dirty="0" smtClean="0"/>
              <a:t>”: {</a:t>
            </a:r>
          </a:p>
          <a:p>
            <a:r>
              <a:rPr kumimoji="1" lang="en-US" altLang="ko-KR" sz="1400" dirty="0"/>
              <a:t> </a:t>
            </a:r>
            <a:r>
              <a:rPr kumimoji="1" lang="en-US" altLang="ko-KR" sz="1400" dirty="0" smtClean="0"/>
              <a:t>   “stride”: 1,</a:t>
            </a:r>
          </a:p>
          <a:p>
            <a:r>
              <a:rPr kumimoji="1" lang="en-US" altLang="ko-KR" sz="1400" dirty="0"/>
              <a:t> </a:t>
            </a:r>
            <a:r>
              <a:rPr kumimoji="1" lang="en-US" altLang="ko-KR" sz="1400" dirty="0" smtClean="0"/>
              <a:t>   “</a:t>
            </a:r>
            <a:r>
              <a:rPr kumimoji="1" lang="en-US" altLang="ko-KR" sz="1400" dirty="0" err="1" smtClean="0"/>
              <a:t>kernel_size</a:t>
            </a:r>
            <a:r>
              <a:rPr kumimoji="1" lang="en-US" altLang="ko-KR" sz="1400" dirty="0" smtClean="0"/>
              <a:t>”: 8,</a:t>
            </a:r>
          </a:p>
          <a:p>
            <a:r>
              <a:rPr kumimoji="1" lang="en-US" altLang="ko-KR" sz="1400" dirty="0"/>
              <a:t> </a:t>
            </a:r>
            <a:r>
              <a:rPr kumimoji="1" lang="en-US" altLang="ko-KR" sz="1400" dirty="0" smtClean="0"/>
              <a:t>   “pool”: 1</a:t>
            </a:r>
          </a:p>
          <a:p>
            <a:r>
              <a:rPr kumimoji="1" lang="en-US" altLang="ko-KR" sz="1400" dirty="0"/>
              <a:t> </a:t>
            </a:r>
            <a:r>
              <a:rPr kumimoji="1" lang="en-US" altLang="ko-KR" sz="1400" dirty="0" smtClean="0"/>
              <a:t> },</a:t>
            </a:r>
          </a:p>
          <a:p>
            <a:r>
              <a:rPr kumimoji="1" lang="en-US" altLang="ko-KR" sz="1400" dirty="0"/>
              <a:t> </a:t>
            </a:r>
            <a:r>
              <a:rPr kumimoji="1" lang="en-US" altLang="ko-KR" sz="1400" dirty="0" smtClean="0"/>
              <a:t> “name”: {</a:t>
            </a:r>
          </a:p>
          <a:p>
            <a:r>
              <a:rPr kumimoji="1" lang="en-US" altLang="ko-KR" sz="1400" dirty="0"/>
              <a:t> </a:t>
            </a:r>
            <a:r>
              <a:rPr kumimoji="1" lang="en-US" altLang="ko-KR" sz="1400" dirty="0" smtClean="0"/>
              <a:t> “top”: [</a:t>
            </a:r>
            <a:endParaRPr kumimoji="1" lang="ko-KR" altLang="en-US" sz="1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220434"/>
            <a:ext cx="7886700" cy="1325563"/>
          </a:xfrm>
        </p:spPr>
        <p:txBody>
          <a:bodyPr>
            <a:normAutofit/>
          </a:bodyPr>
          <a:lstStyle/>
          <a:p>
            <a:r>
              <a:rPr kumimoji="1" lang="en-US" altLang="ko-KR" sz="3600" dirty="0" smtClean="0"/>
              <a:t>Architecture </a:t>
            </a:r>
            <a:r>
              <a:rPr kumimoji="1" lang="en-US" altLang="ko-KR" sz="3600" dirty="0" smtClean="0"/>
              <a:t>- Embedded </a:t>
            </a:r>
            <a:r>
              <a:rPr kumimoji="1" lang="en-US" altLang="ko-KR" sz="3600" i="1" dirty="0" err="1" smtClean="0"/>
              <a:t>MDNet</a:t>
            </a:r>
            <a:r>
              <a:rPr kumimoji="1" lang="en-US" altLang="ko-KR" sz="3600" i="1" dirty="0" smtClean="0"/>
              <a:t> </a:t>
            </a:r>
            <a:r>
              <a:rPr kumimoji="1" lang="en-US" altLang="ko-KR" sz="3600" dirty="0" smtClean="0"/>
              <a:t>(1)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729" y="1629727"/>
            <a:ext cx="2087462" cy="425129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844127" y="2431036"/>
            <a:ext cx="2912667" cy="163372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정육면체 8"/>
          <p:cNvSpPr/>
          <p:nvPr/>
        </p:nvSpPr>
        <p:spPr>
          <a:xfrm>
            <a:off x="2988474" y="2626108"/>
            <a:ext cx="341376" cy="1243584"/>
          </a:xfrm>
          <a:prstGeom prst="cub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정육면체 9"/>
          <p:cNvSpPr/>
          <p:nvPr/>
        </p:nvSpPr>
        <p:spPr>
          <a:xfrm>
            <a:off x="3305466" y="2803012"/>
            <a:ext cx="244252" cy="889776"/>
          </a:xfrm>
          <a:prstGeom prst="cub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정육면체 10"/>
          <p:cNvSpPr/>
          <p:nvPr/>
        </p:nvSpPr>
        <p:spPr>
          <a:xfrm>
            <a:off x="3539798" y="2930788"/>
            <a:ext cx="164592" cy="634224"/>
          </a:xfrm>
          <a:prstGeom prst="cub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정육면체 11"/>
          <p:cNvSpPr/>
          <p:nvPr/>
        </p:nvSpPr>
        <p:spPr>
          <a:xfrm>
            <a:off x="3704389" y="3076972"/>
            <a:ext cx="174513" cy="335640"/>
          </a:xfrm>
          <a:prstGeom prst="cub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869402" y="2939872"/>
            <a:ext cx="1872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CNN-layers</a:t>
            </a:r>
            <a:endParaRPr kumimoji="1" lang="en-US" altLang="ko-KR" i="1" dirty="0" smtClean="0"/>
          </a:p>
          <a:p>
            <a:pPr algn="ctr"/>
            <a:r>
              <a:rPr kumimoji="1" lang="en-US" altLang="ko-KR" dirty="0" smtClean="0"/>
              <a:t>(</a:t>
            </a:r>
            <a:r>
              <a:rPr kumimoji="1" lang="en-US" altLang="ko-KR" i="1" dirty="0" err="1" smtClean="0"/>
              <a:t>DeepLearningKit</a:t>
            </a:r>
            <a:r>
              <a:rPr kumimoji="1" lang="en-US" altLang="ko-KR" dirty="0" smtClean="0"/>
              <a:t>)</a:t>
            </a:r>
            <a:endParaRPr kumimoji="1"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372658" y="4966986"/>
            <a:ext cx="1588723" cy="1588723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err="1" smtClean="0"/>
              <a:t>MDNet</a:t>
            </a:r>
            <a:r>
              <a:rPr kumimoji="1" lang="en-US" altLang="ko-KR" sz="1600" dirty="0" smtClean="0"/>
              <a:t> </a:t>
            </a:r>
            <a:r>
              <a:rPr kumimoji="1" lang="en-US" altLang="ko-KR" sz="1600" dirty="0" err="1"/>
              <a:t>p</a:t>
            </a:r>
            <a:r>
              <a:rPr kumimoji="1" lang="en-US" altLang="ko-KR" sz="1600" dirty="0" err="1" smtClean="0"/>
              <a:t>retraining</a:t>
            </a:r>
            <a:r>
              <a:rPr kumimoji="1" lang="en-US" altLang="ko-KR" sz="1600" dirty="0" smtClean="0"/>
              <a:t> models</a:t>
            </a:r>
            <a:endParaRPr kumimoji="1" lang="ko-KR" altLang="en-US" sz="1600" dirty="0"/>
          </a:p>
        </p:txBody>
      </p:sp>
      <p:sp>
        <p:nvSpPr>
          <p:cNvPr id="15" name="타원 14"/>
          <p:cNvSpPr/>
          <p:nvPr/>
        </p:nvSpPr>
        <p:spPr>
          <a:xfrm>
            <a:off x="372659" y="2503819"/>
            <a:ext cx="1588723" cy="158872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/>
              <a:t>JSON formatted models</a:t>
            </a:r>
            <a:endParaRPr kumimoji="1" lang="ko-KR" altLang="en-US" sz="1600" dirty="0"/>
          </a:p>
        </p:txBody>
      </p:sp>
      <p:sp>
        <p:nvSpPr>
          <p:cNvPr id="20" name="오른쪽 화살표[R] 19"/>
          <p:cNvSpPr/>
          <p:nvPr/>
        </p:nvSpPr>
        <p:spPr>
          <a:xfrm>
            <a:off x="2020666" y="3126512"/>
            <a:ext cx="754852" cy="32182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998729" y="2868182"/>
            <a:ext cx="635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/>
              <a:t>train</a:t>
            </a:r>
            <a:endParaRPr kumimoji="1" lang="ko-KR" altLang="en-US" b="1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384" y="1629728"/>
            <a:ext cx="2087462" cy="425129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066" y="3109706"/>
            <a:ext cx="1808098" cy="1355174"/>
          </a:xfrm>
          <a:prstGeom prst="rect">
            <a:avLst/>
          </a:prstGeom>
        </p:spPr>
      </p:pic>
      <p:sp>
        <p:nvSpPr>
          <p:cNvPr id="24" name="오른쪽 화살표[R] 23"/>
          <p:cNvSpPr/>
          <p:nvPr/>
        </p:nvSpPr>
        <p:spPr>
          <a:xfrm>
            <a:off x="5821924" y="3137270"/>
            <a:ext cx="737975" cy="32182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위쪽 화살표[U] 25"/>
          <p:cNvSpPr/>
          <p:nvPr/>
        </p:nvSpPr>
        <p:spPr>
          <a:xfrm>
            <a:off x="1011118" y="4168230"/>
            <a:ext cx="311802" cy="723068"/>
          </a:xfrm>
          <a:prstGeom prst="up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위로 구부러진 화살표[C] 27"/>
          <p:cNvSpPr/>
          <p:nvPr/>
        </p:nvSpPr>
        <p:spPr>
          <a:xfrm rot="21345355">
            <a:off x="3252200" y="4166523"/>
            <a:ext cx="1533357" cy="653597"/>
          </a:xfrm>
          <a:prstGeom prst="curvedUp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519432" y="4902594"/>
            <a:ext cx="2978408" cy="151164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kumimoji="1" lang="en-US" altLang="ko-KR" dirty="0" smtClean="0"/>
              <a:t>Reduce the size of input or the number of layers </a:t>
            </a:r>
            <a:br>
              <a:rPr kumimoji="1" lang="en-US" altLang="ko-KR" dirty="0" smtClean="0"/>
            </a:br>
            <a:endParaRPr kumimoji="1" lang="en-US" altLang="ko-KR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en-US" altLang="ko-KR" dirty="0" smtClean="0"/>
              <a:t>Remove online tracking process</a:t>
            </a:r>
            <a:endParaRPr kumimoji="1"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787671" y="2878496"/>
            <a:ext cx="68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smtClean="0"/>
              <a:t>track</a:t>
            </a:r>
            <a:endParaRPr kumimoji="1" lang="ko-KR" alt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1217726" y="4352637"/>
            <a:ext cx="907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smtClean="0"/>
              <a:t>convert</a:t>
            </a:r>
            <a:endParaRPr kumimoji="1"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3456030" y="4198422"/>
            <a:ext cx="1013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>
                <a:solidFill>
                  <a:schemeClr val="accent4"/>
                </a:solidFill>
              </a:rPr>
              <a:t>optimize</a:t>
            </a:r>
            <a:endParaRPr kumimoji="1" lang="ko-KR" altLang="en-US" b="1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156558" y="2319153"/>
            <a:ext cx="93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smtClean="0"/>
              <a:t>0.97 fps</a:t>
            </a:r>
            <a:endParaRPr kumimoji="1" lang="ko-KR" altLang="en-US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7071951" y="4593672"/>
            <a:ext cx="1106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i="1" dirty="0" smtClean="0"/>
              <a:t>Fernando</a:t>
            </a:r>
          </a:p>
          <a:p>
            <a:r>
              <a:rPr kumimoji="1" lang="en-US" altLang="ko-KR" b="1" dirty="0" smtClean="0"/>
              <a:t>Sequence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7496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220434"/>
            <a:ext cx="7886700" cy="1325563"/>
          </a:xfrm>
        </p:spPr>
        <p:txBody>
          <a:bodyPr>
            <a:normAutofit/>
          </a:bodyPr>
          <a:lstStyle/>
          <a:p>
            <a:r>
              <a:rPr kumimoji="1" lang="en-US" altLang="ko-KR" sz="3600" dirty="0" smtClean="0"/>
              <a:t>Architecture </a:t>
            </a:r>
            <a:r>
              <a:rPr kumimoji="1" lang="en-US" altLang="ko-KR" sz="3600" dirty="0" smtClean="0"/>
              <a:t>- Embedded </a:t>
            </a:r>
            <a:r>
              <a:rPr kumimoji="1" lang="en-US" altLang="ko-KR" sz="3600" i="1" dirty="0" err="1" smtClean="0"/>
              <a:t>MDNet</a:t>
            </a:r>
            <a:r>
              <a:rPr kumimoji="1" lang="en-US" altLang="ko-KR" sz="3600" i="1" dirty="0" smtClean="0"/>
              <a:t> </a:t>
            </a:r>
            <a:r>
              <a:rPr kumimoji="1" lang="en-US" altLang="ko-KR" sz="3600" dirty="0" smtClean="0"/>
              <a:t>(2)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625" y="1736605"/>
            <a:ext cx="2087462" cy="425129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98023" y="1857122"/>
            <a:ext cx="2912667" cy="163372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정육면체 8"/>
          <p:cNvSpPr/>
          <p:nvPr/>
        </p:nvSpPr>
        <p:spPr>
          <a:xfrm>
            <a:off x="642370" y="2052194"/>
            <a:ext cx="341376" cy="1243584"/>
          </a:xfrm>
          <a:prstGeom prst="cub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정육면체 9"/>
          <p:cNvSpPr/>
          <p:nvPr/>
        </p:nvSpPr>
        <p:spPr>
          <a:xfrm>
            <a:off x="959362" y="2229098"/>
            <a:ext cx="244252" cy="889776"/>
          </a:xfrm>
          <a:prstGeom prst="cub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정육면체 10"/>
          <p:cNvSpPr/>
          <p:nvPr/>
        </p:nvSpPr>
        <p:spPr>
          <a:xfrm>
            <a:off x="1193694" y="2356874"/>
            <a:ext cx="164592" cy="634224"/>
          </a:xfrm>
          <a:prstGeom prst="cub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정육면체 11"/>
          <p:cNvSpPr/>
          <p:nvPr/>
        </p:nvSpPr>
        <p:spPr>
          <a:xfrm>
            <a:off x="1358285" y="2503058"/>
            <a:ext cx="174513" cy="335640"/>
          </a:xfrm>
          <a:prstGeom prst="cub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523298" y="2365958"/>
            <a:ext cx="1872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CNN-layers</a:t>
            </a:r>
            <a:endParaRPr kumimoji="1" lang="en-US" altLang="ko-KR" i="1" dirty="0" smtClean="0"/>
          </a:p>
          <a:p>
            <a:pPr algn="ctr"/>
            <a:r>
              <a:rPr kumimoji="1" lang="en-US" altLang="ko-KR" dirty="0" smtClean="0"/>
              <a:t>(</a:t>
            </a:r>
            <a:r>
              <a:rPr kumimoji="1" lang="en-US" altLang="ko-KR" i="1" dirty="0" err="1" smtClean="0"/>
              <a:t>DeepLearningKit</a:t>
            </a:r>
            <a:r>
              <a:rPr kumimoji="1" lang="en-US" altLang="ko-KR" dirty="0" smtClean="0"/>
              <a:t>)</a:t>
            </a:r>
            <a:endParaRPr kumimoji="1"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5165704" y="1370603"/>
            <a:ext cx="3420836" cy="495894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/>
              <a:t>// Initialize.</a:t>
            </a:r>
          </a:p>
          <a:p>
            <a:r>
              <a:rPr lang="en-US" altLang="ko-KR" dirty="0" err="1" smtClean="0"/>
              <a:t>opts.inputSize</a:t>
            </a:r>
            <a:r>
              <a:rPr lang="en-US" altLang="ko-KR" dirty="0" smtClean="0"/>
              <a:t> = 107 &lt;- To reduce</a:t>
            </a:r>
          </a:p>
          <a:p>
            <a:r>
              <a:rPr lang="en-US" altLang="ko-KR" dirty="0" err="1" smtClean="0"/>
              <a:t>deepNetwork</a:t>
            </a:r>
            <a:r>
              <a:rPr lang="en-US" altLang="ko-KR" dirty="0" smtClean="0"/>
              <a:t> </a:t>
            </a:r>
            <a:r>
              <a:rPr lang="en-US" altLang="ko-KR" dirty="0"/>
              <a:t>= </a:t>
            </a:r>
            <a:r>
              <a:rPr lang="en-US" altLang="ko-KR" dirty="0" err="1"/>
              <a:t>DeepNetwork</a:t>
            </a:r>
            <a:r>
              <a:rPr lang="en-US" altLang="ko-KR" dirty="0" smtClean="0"/>
              <a:t>()</a:t>
            </a:r>
          </a:p>
          <a:p>
            <a:r>
              <a:rPr lang="en-US" altLang="ko-KR" dirty="0" err="1"/>
              <a:t>deepNetwork.loadDeepNetworkFromJSON</a:t>
            </a:r>
            <a:r>
              <a:rPr lang="en-US" altLang="ko-KR" dirty="0" smtClean="0"/>
              <a:t>(”</a:t>
            </a:r>
            <a:r>
              <a:rPr lang="en-US" altLang="ko-KR" dirty="0" err="1" smtClean="0"/>
              <a:t>mdnet_pretrained.json</a:t>
            </a:r>
            <a:r>
              <a:rPr lang="en-US" altLang="ko-KR" dirty="0" smtClean="0"/>
              <a:t>”)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// Learning CNN</a:t>
            </a:r>
          </a:p>
          <a:p>
            <a:r>
              <a:rPr lang="en-US" altLang="ko-KR" dirty="0" err="1" smtClean="0"/>
              <a:t>deepNetwork</a:t>
            </a:r>
            <a:r>
              <a:rPr lang="en-US" altLang="ko-KR" dirty="0" smtClean="0"/>
              <a:t> = </a:t>
            </a:r>
            <a:r>
              <a:rPr lang="en-US" altLang="ko-KR" dirty="0" err="1" smtClean="0"/>
              <a:t>deepNetwork.finetune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deepNetwork</a:t>
            </a:r>
            <a:r>
              <a:rPr lang="en-US" altLang="ko-KR" dirty="0" smtClean="0"/>
              <a:t>, </a:t>
            </a:r>
            <a:r>
              <a:rPr lang="is-IS" altLang="ko-KR" dirty="0" smtClean="0"/>
              <a:t>…)</a:t>
            </a:r>
            <a:endParaRPr lang="is-IS" altLang="ko-KR" dirty="0"/>
          </a:p>
          <a:p>
            <a:r>
              <a:rPr lang="is-IS" altLang="ko-KR" dirty="0" smtClean="0"/>
              <a:t>...</a:t>
            </a:r>
          </a:p>
          <a:p>
            <a:endParaRPr lang="is-IS" altLang="ko-KR" dirty="0"/>
          </a:p>
          <a:p>
            <a:r>
              <a:rPr lang="is-IS" altLang="ko-KR" dirty="0" smtClean="0"/>
              <a:t>// Disable online update here.</a:t>
            </a:r>
          </a:p>
          <a:p>
            <a:r>
              <a:rPr lang="is-IS" altLang="ko-KR" dirty="0" smtClean="0"/>
              <a:t>...</a:t>
            </a:r>
            <a:endParaRPr lang="en-US" altLang="ko-KR" dirty="0" smtClean="0"/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// Main loop</a:t>
            </a:r>
          </a:p>
          <a:p>
            <a:r>
              <a:rPr kumimoji="1" lang="en-US" altLang="ko-KR" dirty="0" smtClean="0"/>
              <a:t>for </a:t>
            </a:r>
            <a:r>
              <a:rPr kumimoji="1" lang="en-US" altLang="ko-KR" dirty="0" err="1" smtClean="0"/>
              <a:t>nFrames</a:t>
            </a:r>
            <a:endParaRPr kumimoji="1" lang="en-US" altLang="ko-KR" dirty="0" smtClean="0"/>
          </a:p>
          <a:p>
            <a:r>
              <a:rPr kumimoji="1" lang="en-US" altLang="ko-KR" dirty="0"/>
              <a:t>	</a:t>
            </a:r>
            <a:r>
              <a:rPr kumimoji="1" lang="en-US" altLang="ko-KR" dirty="0" smtClean="0"/>
              <a:t>// Evaluate and Draw</a:t>
            </a:r>
            <a:endParaRPr kumimoji="1" lang="en-US" altLang="ko-KR" dirty="0"/>
          </a:p>
        </p:txBody>
      </p:sp>
      <p:sp>
        <p:nvSpPr>
          <p:cNvPr id="29" name="오른쪽 화살표[R] 28"/>
          <p:cNvSpPr/>
          <p:nvPr/>
        </p:nvSpPr>
        <p:spPr>
          <a:xfrm>
            <a:off x="3613641" y="3169030"/>
            <a:ext cx="1373995" cy="32182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024734" y="3479649"/>
            <a:ext cx="215084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/>
              <a:t>Port </a:t>
            </a:r>
          </a:p>
          <a:p>
            <a:r>
              <a:rPr kumimoji="1" lang="en-US" altLang="ko-KR" b="1" dirty="0" smtClean="0"/>
              <a:t>‘</a:t>
            </a:r>
            <a:r>
              <a:rPr kumimoji="1" lang="en-US" altLang="ko-KR" b="1" dirty="0" err="1" smtClean="0"/>
              <a:t>mdnet_run.m</a:t>
            </a:r>
            <a:r>
              <a:rPr kumimoji="1" lang="en-US" altLang="ko-KR" b="1" dirty="0" smtClean="0"/>
              <a:t>’,</a:t>
            </a:r>
            <a:endParaRPr kumimoji="1" lang="en-US" altLang="ko-KR" b="1" dirty="0"/>
          </a:p>
          <a:p>
            <a:r>
              <a:rPr kumimoji="1" lang="en-US" altLang="ko-KR" b="1" dirty="0" smtClean="0"/>
              <a:t>‘</a:t>
            </a:r>
            <a:r>
              <a:rPr kumimoji="1" lang="en-US" altLang="ko-KR" b="1" dirty="0" err="1" smtClean="0"/>
              <a:t>mdnet_finetune.m</a:t>
            </a:r>
            <a:r>
              <a:rPr kumimoji="1" lang="en-US" altLang="ko-KR" b="1" dirty="0" smtClean="0"/>
              <a:t>’,</a:t>
            </a:r>
          </a:p>
          <a:p>
            <a:r>
              <a:rPr kumimoji="1" lang="en-US" altLang="ko-KR" b="1" dirty="0" smtClean="0"/>
              <a:t>‘</a:t>
            </a:r>
            <a:r>
              <a:rPr kumimoji="1" lang="en-US" altLang="ko-KR" b="1" dirty="0" err="1" smtClean="0"/>
              <a:t>mdnet_init.m</a:t>
            </a:r>
            <a:r>
              <a:rPr kumimoji="1" lang="en-US" altLang="ko-KR" b="1" dirty="0" smtClean="0"/>
              <a:t>’,</a:t>
            </a:r>
          </a:p>
          <a:p>
            <a:r>
              <a:rPr kumimoji="1" lang="is-IS" altLang="ko-KR" b="1" dirty="0" smtClean="0"/>
              <a:t>…</a:t>
            </a:r>
          </a:p>
          <a:p>
            <a:r>
              <a:rPr kumimoji="1" lang="en-US" altLang="ko-KR" b="1" dirty="0" smtClean="0"/>
              <a:t>f</a:t>
            </a:r>
            <a:r>
              <a:rPr kumimoji="1" lang="is-IS" altLang="ko-KR" b="1" dirty="0" smtClean="0"/>
              <a:t>rom original project</a:t>
            </a:r>
          </a:p>
          <a:p>
            <a:r>
              <a:rPr kumimoji="1" lang="is-IS" altLang="ko-KR" b="1" dirty="0" smtClean="0"/>
              <a:t>(for MATLAB)</a:t>
            </a:r>
          </a:p>
          <a:p>
            <a:r>
              <a:rPr kumimoji="1" lang="en-US" altLang="ko-KR" b="1" dirty="0" smtClean="0"/>
              <a:t>to iPhone (Swift)</a:t>
            </a:r>
          </a:p>
        </p:txBody>
      </p:sp>
    </p:spTree>
    <p:extLst>
      <p:ext uri="{BB962C8B-B14F-4D97-AF65-F5344CB8AC3E}">
        <p14:creationId xmlns:p14="http://schemas.microsoft.com/office/powerpoint/2010/main" val="121629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728" y="1629727"/>
            <a:ext cx="2087462" cy="425129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220434"/>
            <a:ext cx="7886700" cy="1325563"/>
          </a:xfrm>
        </p:spPr>
        <p:txBody>
          <a:bodyPr>
            <a:normAutofit/>
          </a:bodyPr>
          <a:lstStyle/>
          <a:p>
            <a:r>
              <a:rPr kumimoji="1" lang="en-US" altLang="ko-KR" sz="3600" dirty="0" smtClean="0"/>
              <a:t>Architecture - Application (1)</a:t>
            </a:r>
            <a:endParaRPr kumimoji="1" lang="ko-KR" altLang="en-US" i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16" y="1629727"/>
            <a:ext cx="2087462" cy="425129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813762" y="1753254"/>
            <a:ext cx="2912667" cy="163372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정육면체 8"/>
          <p:cNvSpPr/>
          <p:nvPr/>
        </p:nvSpPr>
        <p:spPr>
          <a:xfrm>
            <a:off x="2947351" y="1951194"/>
            <a:ext cx="341376" cy="1243584"/>
          </a:xfrm>
          <a:prstGeom prst="cub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정육면체 9"/>
          <p:cNvSpPr/>
          <p:nvPr/>
        </p:nvSpPr>
        <p:spPr>
          <a:xfrm>
            <a:off x="3264343" y="2128098"/>
            <a:ext cx="244252" cy="889776"/>
          </a:xfrm>
          <a:prstGeom prst="cub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정육면체 10"/>
          <p:cNvSpPr/>
          <p:nvPr/>
        </p:nvSpPr>
        <p:spPr>
          <a:xfrm>
            <a:off x="3498675" y="2255874"/>
            <a:ext cx="164592" cy="634224"/>
          </a:xfrm>
          <a:prstGeom prst="cub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정육면체 11"/>
          <p:cNvSpPr/>
          <p:nvPr/>
        </p:nvSpPr>
        <p:spPr>
          <a:xfrm>
            <a:off x="3663266" y="2402058"/>
            <a:ext cx="174513" cy="335640"/>
          </a:xfrm>
          <a:prstGeom prst="cub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155101" y="2279226"/>
            <a:ext cx="1218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CNN-layers</a:t>
            </a:r>
            <a:endParaRPr kumimoji="1" lang="en-US" altLang="ko-KR" i="1" dirty="0" smtClean="0"/>
          </a:p>
        </p:txBody>
      </p:sp>
      <p:sp>
        <p:nvSpPr>
          <p:cNvPr id="15" name="타원 14"/>
          <p:cNvSpPr/>
          <p:nvPr/>
        </p:nvSpPr>
        <p:spPr>
          <a:xfrm>
            <a:off x="2813762" y="4430643"/>
            <a:ext cx="1396519" cy="139651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/>
              <a:t>Image Raw Data</a:t>
            </a:r>
            <a:endParaRPr kumimoji="1" lang="ko-KR" altLang="en-US" sz="1600" dirty="0"/>
          </a:p>
        </p:txBody>
      </p:sp>
      <p:sp>
        <p:nvSpPr>
          <p:cNvPr id="24" name="오른쪽 화살표[R] 23"/>
          <p:cNvSpPr/>
          <p:nvPr/>
        </p:nvSpPr>
        <p:spPr>
          <a:xfrm rot="16200000">
            <a:off x="3018462" y="3753315"/>
            <a:ext cx="874363" cy="32182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9424" y="2865224"/>
            <a:ext cx="2360844" cy="177063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795313" y="4666924"/>
            <a:ext cx="1891203" cy="89574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smtClean="0"/>
              <a:t>User drag object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en-US" altLang="ko-KR" dirty="0" smtClean="0"/>
              <a:t>in camera</a:t>
            </a:r>
            <a:endParaRPr kumimoji="1" lang="ko-KR" altLang="en-US" dirty="0"/>
          </a:p>
        </p:txBody>
      </p:sp>
      <p:sp>
        <p:nvSpPr>
          <p:cNvPr id="20" name="오른쪽 화살표[R] 19"/>
          <p:cNvSpPr/>
          <p:nvPr/>
        </p:nvSpPr>
        <p:spPr>
          <a:xfrm>
            <a:off x="890650" y="4971120"/>
            <a:ext cx="1835293" cy="32182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594" y="773634"/>
            <a:ext cx="1318377" cy="268498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76505" y="1540058"/>
            <a:ext cx="1491037" cy="11182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72659" y="3721308"/>
            <a:ext cx="635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/>
              <a:t>train</a:t>
            </a:r>
            <a:endParaRPr kumimoji="1" lang="ko-KR" altLang="en-US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5759658" y="3008692"/>
            <a:ext cx="151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 smtClean="0"/>
              <a:t>realtime</a:t>
            </a:r>
            <a:r>
              <a:rPr kumimoji="1" lang="en-US" altLang="ko-KR" b="1" dirty="0" smtClean="0"/>
              <a:t> track</a:t>
            </a:r>
            <a:endParaRPr kumimoji="1" lang="ko-KR" altLang="en-US" b="1" dirty="0"/>
          </a:p>
        </p:txBody>
      </p:sp>
      <p:sp>
        <p:nvSpPr>
          <p:cNvPr id="39" name="직사각형 38"/>
          <p:cNvSpPr/>
          <p:nvPr/>
        </p:nvSpPr>
        <p:spPr>
          <a:xfrm>
            <a:off x="7462883" y="1614107"/>
            <a:ext cx="1118279" cy="8897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오른쪽 화살표[R] 39"/>
          <p:cNvSpPr/>
          <p:nvPr/>
        </p:nvSpPr>
        <p:spPr>
          <a:xfrm rot="16200000">
            <a:off x="3114620" y="3744226"/>
            <a:ext cx="874363" cy="32182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959977" y="2176518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Selecting</a:t>
            </a:r>
            <a:r>
              <a:rPr kumimoji="1" lang="is-IS" altLang="ko-KR" dirty="0" smtClean="0"/>
              <a:t>…</a:t>
            </a:r>
            <a:endParaRPr kumimoji="1" lang="ko-KR" altLang="en-US" dirty="0"/>
          </a:p>
        </p:txBody>
      </p:sp>
      <p:sp>
        <p:nvSpPr>
          <p:cNvPr id="32" name="오른쪽 화살표[R] 31"/>
          <p:cNvSpPr/>
          <p:nvPr/>
        </p:nvSpPr>
        <p:spPr>
          <a:xfrm>
            <a:off x="5835453" y="3316133"/>
            <a:ext cx="1423985" cy="32182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086" y="3511652"/>
            <a:ext cx="1318377" cy="2684988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73997" y="4009392"/>
            <a:ext cx="1491037" cy="1118278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7460375" y="4113199"/>
            <a:ext cx="1118279" cy="8897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716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220434"/>
            <a:ext cx="7886700" cy="1325563"/>
          </a:xfrm>
        </p:spPr>
        <p:txBody>
          <a:bodyPr>
            <a:normAutofit/>
          </a:bodyPr>
          <a:lstStyle/>
          <a:p>
            <a:r>
              <a:rPr kumimoji="1" lang="en-US" altLang="ko-KR" sz="3600" dirty="0" smtClean="0"/>
              <a:t>Architecture - Application (2)</a:t>
            </a:r>
            <a:endParaRPr kumimoji="1" lang="ko-KR" altLang="en-US" i="1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625" y="1736605"/>
            <a:ext cx="2087462" cy="4251295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498023" y="1857122"/>
            <a:ext cx="2912667" cy="163372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0" name="정육면체 29"/>
          <p:cNvSpPr/>
          <p:nvPr/>
        </p:nvSpPr>
        <p:spPr>
          <a:xfrm>
            <a:off x="642370" y="2052194"/>
            <a:ext cx="341376" cy="1243584"/>
          </a:xfrm>
          <a:prstGeom prst="cub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정육면체 30"/>
          <p:cNvSpPr/>
          <p:nvPr/>
        </p:nvSpPr>
        <p:spPr>
          <a:xfrm>
            <a:off x="959362" y="2229098"/>
            <a:ext cx="244252" cy="889776"/>
          </a:xfrm>
          <a:prstGeom prst="cub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정육면체 32"/>
          <p:cNvSpPr/>
          <p:nvPr/>
        </p:nvSpPr>
        <p:spPr>
          <a:xfrm>
            <a:off x="1193694" y="2356874"/>
            <a:ext cx="164592" cy="634224"/>
          </a:xfrm>
          <a:prstGeom prst="cub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정육면체 34"/>
          <p:cNvSpPr/>
          <p:nvPr/>
        </p:nvSpPr>
        <p:spPr>
          <a:xfrm>
            <a:off x="1358285" y="2503058"/>
            <a:ext cx="174513" cy="335640"/>
          </a:xfrm>
          <a:prstGeom prst="cub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1523298" y="2365958"/>
            <a:ext cx="1872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CNN-layers</a:t>
            </a:r>
            <a:endParaRPr kumimoji="1" lang="en-US" altLang="ko-KR" i="1" dirty="0" smtClean="0"/>
          </a:p>
          <a:p>
            <a:pPr algn="ctr"/>
            <a:r>
              <a:rPr kumimoji="1" lang="en-US" altLang="ko-KR" dirty="0" smtClean="0"/>
              <a:t>(</a:t>
            </a:r>
            <a:r>
              <a:rPr kumimoji="1" lang="en-US" altLang="ko-KR" i="1" dirty="0" err="1" smtClean="0"/>
              <a:t>DeepLearningKit</a:t>
            </a:r>
            <a:r>
              <a:rPr kumimoji="1" lang="en-US" altLang="ko-KR" dirty="0" smtClean="0"/>
              <a:t>)</a:t>
            </a:r>
            <a:endParaRPr kumimoji="1"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4525569" y="1708856"/>
            <a:ext cx="4060971" cy="430580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/>
              <a:t>// Open a Camera.</a:t>
            </a:r>
          </a:p>
          <a:p>
            <a:r>
              <a:rPr lang="en-US" altLang="ko-KR" dirty="0"/>
              <a:t>_</a:t>
            </a:r>
            <a:r>
              <a:rPr lang="en-US" altLang="ko-KR" dirty="0" err="1"/>
              <a:t>videoCamera</a:t>
            </a:r>
            <a:r>
              <a:rPr lang="en-US" altLang="ko-KR" dirty="0"/>
              <a:t> = [[</a:t>
            </a:r>
            <a:r>
              <a:rPr lang="en-US" altLang="ko-KR" dirty="0" err="1"/>
              <a:t>CvVideoCamera</a:t>
            </a:r>
            <a:r>
              <a:rPr lang="en-US" altLang="ko-KR" dirty="0"/>
              <a:t> </a:t>
            </a:r>
            <a:r>
              <a:rPr lang="en-US" altLang="ko-KR" dirty="0" err="1"/>
              <a:t>alloc</a:t>
            </a:r>
            <a:r>
              <a:rPr lang="en-US" altLang="ko-KR" dirty="0"/>
              <a:t>] </a:t>
            </a:r>
            <a:r>
              <a:rPr lang="en-US" altLang="ko-KR" dirty="0" err="1"/>
              <a:t>initWithParentView:self.cameraView</a:t>
            </a:r>
            <a:r>
              <a:rPr lang="en-US" altLang="ko-KR" dirty="0" smtClean="0"/>
              <a:t>];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// Load CNN</a:t>
            </a:r>
          </a:p>
          <a:p>
            <a:r>
              <a:rPr lang="en-US" altLang="ko-KR" dirty="0" err="1" smtClean="0"/>
              <a:t>deepNetwork</a:t>
            </a:r>
            <a:r>
              <a:rPr lang="en-US" altLang="ko-KR" dirty="0" smtClean="0"/>
              <a:t> = [[</a:t>
            </a:r>
            <a:r>
              <a:rPr lang="en-US" altLang="ko-KR" dirty="0" err="1" smtClean="0"/>
              <a:t>DeepNetwork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alloc</a:t>
            </a:r>
            <a:r>
              <a:rPr lang="en-US" altLang="ko-KR" dirty="0" smtClean="0"/>
              <a:t>] 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];</a:t>
            </a:r>
          </a:p>
          <a:p>
            <a:endParaRPr lang="is-IS" altLang="ko-KR" dirty="0"/>
          </a:p>
          <a:p>
            <a:r>
              <a:rPr lang="is-IS" altLang="ko-KR" dirty="0" smtClean="0"/>
              <a:t>// Track and Learn</a:t>
            </a:r>
          </a:p>
          <a:p>
            <a:r>
              <a:rPr lang="en-US" altLang="ko-KR" dirty="0" smtClean="0"/>
              <a:t>[t</a:t>
            </a:r>
            <a:r>
              <a:rPr lang="is-IS" altLang="ko-KR" dirty="0" smtClean="0"/>
              <a:t>racker processImage</a:t>
            </a:r>
            <a:r>
              <a:rPr lang="is-IS" altLang="ko-KR" dirty="0" smtClean="0">
                <a:sym typeface="Wingdings"/>
              </a:rPr>
              <a:t>:image withNetwork:(deepNetwork)];</a:t>
            </a:r>
            <a:endParaRPr lang="is-IS" altLang="ko-KR" dirty="0" smtClean="0"/>
          </a:p>
          <a:p>
            <a:r>
              <a:rPr lang="is-IS" altLang="ko-KR" dirty="0" smtClean="0"/>
              <a:t>...</a:t>
            </a:r>
            <a:endParaRPr lang="en-US" altLang="ko-KR" dirty="0" smtClean="0"/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// Draw bounding box</a:t>
            </a:r>
          </a:p>
          <a:p>
            <a:r>
              <a:rPr kumimoji="1" lang="is-IS" altLang="ko-KR" dirty="0" smtClean="0"/>
              <a:t>…</a:t>
            </a:r>
            <a:endParaRPr kumimoji="1" lang="en-US" altLang="ko-KR" dirty="0"/>
          </a:p>
        </p:txBody>
      </p:sp>
      <p:sp>
        <p:nvSpPr>
          <p:cNvPr id="45" name="오른쪽 화살표[R] 44"/>
          <p:cNvSpPr/>
          <p:nvPr/>
        </p:nvSpPr>
        <p:spPr>
          <a:xfrm>
            <a:off x="3613641" y="3169030"/>
            <a:ext cx="708977" cy="32182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3119088" y="3492425"/>
            <a:ext cx="1285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/>
              <a:t>Objective-C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9870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231014"/>
            <a:ext cx="7886700" cy="1325563"/>
          </a:xfrm>
        </p:spPr>
        <p:txBody>
          <a:bodyPr/>
          <a:lstStyle/>
          <a:p>
            <a:r>
              <a:rPr kumimoji="1" lang="en-US" altLang="ko-KR" dirty="0" smtClean="0"/>
              <a:t>Architecture - Interface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72" y="1674913"/>
            <a:ext cx="2087462" cy="425129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46025" y="2553037"/>
            <a:ext cx="1484555" cy="806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Embedded </a:t>
            </a:r>
            <a:r>
              <a:rPr kumimoji="1" lang="en-US" altLang="ko-KR" i="1" dirty="0" err="1" smtClean="0"/>
              <a:t>MDNet</a:t>
            </a:r>
            <a:endParaRPr kumimoji="1" lang="ko-KR" altLang="en-US" i="1" dirty="0"/>
          </a:p>
        </p:txBody>
      </p:sp>
      <p:sp>
        <p:nvSpPr>
          <p:cNvPr id="6" name="직사각형 5"/>
          <p:cNvSpPr/>
          <p:nvPr/>
        </p:nvSpPr>
        <p:spPr>
          <a:xfrm>
            <a:off x="935267" y="4259500"/>
            <a:ext cx="1484555" cy="80682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 smtClean="0"/>
              <a:t>Realtime</a:t>
            </a:r>
            <a:r>
              <a:rPr kumimoji="1" lang="en-US" altLang="ko-KR" dirty="0" smtClean="0"/>
              <a:t> Application</a:t>
            </a:r>
            <a:endParaRPr kumimoji="1" lang="ko-KR" altLang="en-US" i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002" y="1674914"/>
            <a:ext cx="1316879" cy="26819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878" y="2599183"/>
            <a:ext cx="1140641" cy="85491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426408" y="4312126"/>
            <a:ext cx="1316879" cy="268193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438660" y="2443218"/>
            <a:ext cx="1316879" cy="268193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229914" y="2088217"/>
            <a:ext cx="770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 smtClean="0"/>
              <a:t>0.97 fps</a:t>
            </a:r>
            <a:endParaRPr kumimoji="1" lang="ko-KR" altLang="en-US" sz="1400" b="1" dirty="0"/>
          </a:p>
        </p:txBody>
      </p:sp>
      <p:sp>
        <p:nvSpPr>
          <p:cNvPr id="25" name="오른쪽 화살표[R] 24"/>
          <p:cNvSpPr/>
          <p:nvPr/>
        </p:nvSpPr>
        <p:spPr>
          <a:xfrm>
            <a:off x="2518010" y="2775583"/>
            <a:ext cx="1394255" cy="32182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오른쪽 화살표[R] 25"/>
          <p:cNvSpPr/>
          <p:nvPr/>
        </p:nvSpPr>
        <p:spPr>
          <a:xfrm>
            <a:off x="2517090" y="4512192"/>
            <a:ext cx="3111811" cy="32182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160312" y="348967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i="1" dirty="0" smtClean="0"/>
              <a:t>Fernando</a:t>
            </a:r>
          </a:p>
          <a:p>
            <a:r>
              <a:rPr kumimoji="1" lang="en-US" altLang="ko-KR" sz="1400" b="1" dirty="0" smtClean="0"/>
              <a:t>Sequence</a:t>
            </a:r>
            <a:endParaRPr kumimoji="1" lang="ko-KR" altLang="en-US" sz="1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510" y="3219532"/>
            <a:ext cx="1964676" cy="11051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279" y="5085166"/>
            <a:ext cx="1978907" cy="1113135"/>
          </a:xfrm>
          <a:prstGeom prst="rect">
            <a:avLst/>
          </a:prstGeom>
        </p:spPr>
      </p:pic>
      <p:sp>
        <p:nvSpPr>
          <p:cNvPr id="31" name="오른쪽 화살표[R] 30"/>
          <p:cNvSpPr/>
          <p:nvPr/>
        </p:nvSpPr>
        <p:spPr>
          <a:xfrm rot="5400000">
            <a:off x="5837809" y="4557730"/>
            <a:ext cx="371498" cy="32182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6160717" y="4512192"/>
            <a:ext cx="2362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/>
              <a:t>Tracking while moving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5298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225272"/>
            <a:ext cx="7886700" cy="1325563"/>
          </a:xfrm>
        </p:spPr>
        <p:txBody>
          <a:bodyPr/>
          <a:lstStyle/>
          <a:p>
            <a:r>
              <a:rPr kumimoji="1" lang="en-US" altLang="ko-KR" dirty="0" smtClean="0"/>
              <a:t>References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685771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err="1" smtClean="0"/>
              <a:t>Hyeonseob</a:t>
            </a:r>
            <a:r>
              <a:rPr lang="en-US" altLang="ko-KR" dirty="0" smtClean="0"/>
              <a:t> Nam and </a:t>
            </a:r>
            <a:r>
              <a:rPr lang="en-US" altLang="ko-KR" dirty="0" err="1"/>
              <a:t>Bohyung</a:t>
            </a:r>
            <a:r>
              <a:rPr lang="en-US" altLang="ko-KR" dirty="0"/>
              <a:t> </a:t>
            </a:r>
            <a:r>
              <a:rPr lang="en-US" altLang="ko-KR" dirty="0" smtClean="0"/>
              <a:t>Han, </a:t>
            </a:r>
            <a:r>
              <a:rPr lang="en-US" altLang="ko-KR" dirty="0"/>
              <a:t>Learning Multi-Domain Convolutional Neural Networks for Visual </a:t>
            </a:r>
            <a:r>
              <a:rPr lang="en-US" altLang="ko-KR" dirty="0" smtClean="0"/>
              <a:t>Tracking, </a:t>
            </a:r>
            <a:r>
              <a:rPr lang="nb-NO" altLang="ko-KR" i="1" dirty="0" err="1"/>
              <a:t>arXiv</a:t>
            </a:r>
            <a:r>
              <a:rPr lang="nb-NO" altLang="ko-KR" dirty="0"/>
              <a:t>, </a:t>
            </a:r>
            <a:r>
              <a:rPr lang="nb-NO" altLang="ko-KR" dirty="0" smtClean="0"/>
              <a:t>2015.</a:t>
            </a:r>
          </a:p>
          <a:p>
            <a:r>
              <a:rPr lang="nb-NO" altLang="ko-KR" dirty="0"/>
              <a:t>Y. Wu, J. Lim, and M. </a:t>
            </a:r>
            <a:r>
              <a:rPr lang="nb-NO" altLang="ko-KR" dirty="0" err="1"/>
              <a:t>Yang</a:t>
            </a:r>
            <a:r>
              <a:rPr lang="nb-NO" altLang="ko-KR" dirty="0"/>
              <a:t>. Object </a:t>
            </a:r>
            <a:r>
              <a:rPr lang="nb-NO" altLang="ko-KR" dirty="0" err="1"/>
              <a:t>tracking</a:t>
            </a:r>
            <a:r>
              <a:rPr lang="nb-NO" altLang="ko-KR" dirty="0"/>
              <a:t> </a:t>
            </a:r>
            <a:r>
              <a:rPr lang="nb-NO" altLang="ko-KR" dirty="0" err="1"/>
              <a:t>benchmark</a:t>
            </a:r>
            <a:r>
              <a:rPr lang="nb-NO" altLang="ko-KR" dirty="0"/>
              <a:t>. </a:t>
            </a:r>
            <a:r>
              <a:rPr lang="nb-NO" altLang="ko-KR" i="1" dirty="0"/>
              <a:t>TPAMI</a:t>
            </a:r>
            <a:r>
              <a:rPr lang="nb-NO" altLang="ko-KR" dirty="0"/>
              <a:t>, 2015</a:t>
            </a:r>
            <a:r>
              <a:rPr lang="nb-NO" altLang="ko-KR" dirty="0" smtClean="0"/>
              <a:t>.</a:t>
            </a:r>
          </a:p>
          <a:p>
            <a:r>
              <a:rPr lang="nb-NO" altLang="ko-KR" dirty="0">
                <a:hlinkClick r:id="rId2"/>
              </a:rPr>
              <a:t>http://acsweb.ucsd.edu/~</a:t>
            </a:r>
            <a:r>
              <a:rPr lang="nb-NO" altLang="ko-KR" dirty="0" smtClean="0">
                <a:hlinkClick r:id="rId2"/>
              </a:rPr>
              <a:t>yuw176/report/ECE273.pdf</a:t>
            </a:r>
            <a:endParaRPr lang="nb-NO" altLang="ko-KR" dirty="0"/>
          </a:p>
          <a:p>
            <a:r>
              <a:rPr lang="nb-NO" altLang="ko-KR" dirty="0">
                <a:hlinkClick r:id="rId3"/>
              </a:rPr>
              <a:t>http://</a:t>
            </a:r>
            <a:r>
              <a:rPr lang="nb-NO" altLang="ko-KR" dirty="0" smtClean="0">
                <a:hlinkClick r:id="rId3"/>
              </a:rPr>
              <a:t>www.votchallenge.net/vot2015</a:t>
            </a:r>
            <a:endParaRPr lang="nb-NO" altLang="ko-KR" dirty="0"/>
          </a:p>
          <a:p>
            <a:r>
              <a:rPr lang="nb-NO" altLang="ko-KR" dirty="0">
                <a:hlinkClick r:id="rId4"/>
              </a:rPr>
              <a:t>http://</a:t>
            </a:r>
            <a:r>
              <a:rPr lang="nb-NO" altLang="ko-KR" dirty="0" smtClean="0">
                <a:hlinkClick r:id="rId4"/>
              </a:rPr>
              <a:t>deeplearningkit.org</a:t>
            </a:r>
            <a:endParaRPr lang="nb-NO" altLang="ko-KR" dirty="0" smtClean="0"/>
          </a:p>
          <a:p>
            <a:r>
              <a:rPr lang="nb-NO" altLang="ko-KR" dirty="0" smtClean="0">
                <a:hlinkClick r:id="rId5"/>
              </a:rPr>
              <a:t>https://</a:t>
            </a:r>
            <a:r>
              <a:rPr lang="nb-NO" altLang="ko-KR" dirty="0" smtClean="0">
                <a:hlinkClick r:id="rId5"/>
              </a:rPr>
              <a:t>github.com/clementfarabet/torch-ios</a:t>
            </a:r>
            <a:endParaRPr lang="nb-NO" altLang="ko-KR" dirty="0" smtClean="0"/>
          </a:p>
          <a:p>
            <a:r>
              <a:rPr lang="nb-NO" altLang="ko-KR" dirty="0">
                <a:hlinkClick r:id="rId6"/>
              </a:rPr>
              <a:t>https://</a:t>
            </a:r>
            <a:r>
              <a:rPr lang="nb-NO" altLang="ko-KR" dirty="0" smtClean="0">
                <a:hlinkClick r:id="rId6"/>
              </a:rPr>
              <a:t>github.com/HyeonseobNam/MDNet</a:t>
            </a:r>
            <a:r>
              <a:rPr lang="nb-NO" altLang="ko-KR" dirty="0"/>
              <a:t/>
            </a:r>
            <a:br>
              <a:rPr lang="nb-NO" altLang="ko-KR" dirty="0"/>
            </a:b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473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262</TotalTime>
  <Words>381</Words>
  <Application>Microsoft Macintosh PowerPoint</Application>
  <PresentationFormat>화면 슬라이드 쇼(4:3)</PresentationFormat>
  <Paragraphs>115</Paragraphs>
  <Slides>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맑은 고딕</vt:lpstr>
      <vt:lpstr>Calibri</vt:lpstr>
      <vt:lpstr>Calibri Light</vt:lpstr>
      <vt:lpstr>Wingdings</vt:lpstr>
      <vt:lpstr>Arial</vt:lpstr>
      <vt:lpstr>Office Theme</vt:lpstr>
      <vt:lpstr> Embedded Learning Multi-Domain Convolutional Neural Networks for Visual Tracking</vt:lpstr>
      <vt:lpstr>Introduction</vt:lpstr>
      <vt:lpstr>Requirements Summary</vt:lpstr>
      <vt:lpstr>Architecture - Embedded MDNet (1)</vt:lpstr>
      <vt:lpstr>Architecture - Embedded MDNet (2)</vt:lpstr>
      <vt:lpstr>Architecture - Application (1)</vt:lpstr>
      <vt:lpstr>Architecture - Application (2)</vt:lpstr>
      <vt:lpstr>Architecture - Interface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Embedded Learning Multi-Domain Convolutional Neural Networks for Visual Tracking</dc:title>
  <dc:creator>Cero Jeongbin CHOE</dc:creator>
  <cp:lastModifiedBy>Cero Jeongbin CHOE</cp:lastModifiedBy>
  <cp:revision>57</cp:revision>
  <dcterms:created xsi:type="dcterms:W3CDTF">2016-04-30T07:51:39Z</dcterms:created>
  <dcterms:modified xsi:type="dcterms:W3CDTF">2016-04-30T12:13:58Z</dcterms:modified>
</cp:coreProperties>
</file>